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71" r:id="rId3"/>
    <p:sldId id="270" r:id="rId4"/>
    <p:sldId id="274" r:id="rId5"/>
    <p:sldId id="261" r:id="rId6"/>
    <p:sldId id="272" r:id="rId7"/>
    <p:sldId id="273" r:id="rId8"/>
    <p:sldId id="263" r:id="rId9"/>
    <p:sldId id="266" r:id="rId10"/>
    <p:sldId id="267" r:id="rId11"/>
    <p:sldId id="265"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B9442-CF51-784A-8C16-2B25EF71BBF7}"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87975-8BBF-F040-B249-309ACFE5505E}" type="slidenum">
              <a:rPr lang="en-US" smtClean="0"/>
              <a:t>‹#›</a:t>
            </a:fld>
            <a:endParaRPr lang="en-US"/>
          </a:p>
        </p:txBody>
      </p:sp>
    </p:spTree>
    <p:extLst>
      <p:ext uri="{BB962C8B-B14F-4D97-AF65-F5344CB8AC3E}">
        <p14:creationId xmlns:p14="http://schemas.microsoft.com/office/powerpoint/2010/main" val="39197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5G Technology our focus: any harm, any benefit, any role in COVID-19</a:t>
            </a:r>
            <a:endParaRPr lang="en-US"/>
          </a:p>
          <a:p>
            <a:endParaRPr lang="en-US"/>
          </a:p>
        </p:txBody>
      </p:sp>
      <p:sp>
        <p:nvSpPr>
          <p:cNvPr id="4" name="Slide Number Placeholder 3"/>
          <p:cNvSpPr>
            <a:spLocks noGrp="1"/>
          </p:cNvSpPr>
          <p:nvPr>
            <p:ph type="sldNum" sz="quarter" idx="5"/>
          </p:nvPr>
        </p:nvSpPr>
        <p:spPr/>
        <p:txBody>
          <a:bodyPr/>
          <a:lstStyle/>
          <a:p>
            <a:fld id="{AE487975-8BBF-F040-B249-309ACFE5505E}" type="slidenum">
              <a:rPr lang="en-US" smtClean="0"/>
              <a:t>4</a:t>
            </a:fld>
            <a:endParaRPr lang="en-US"/>
          </a:p>
        </p:txBody>
      </p:sp>
    </p:spTree>
    <p:extLst>
      <p:ext uri="{BB962C8B-B14F-4D97-AF65-F5344CB8AC3E}">
        <p14:creationId xmlns:p14="http://schemas.microsoft.com/office/powerpoint/2010/main" val="221798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B79A-8EDF-F249-8316-4F0DACA216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FBCF8E-4822-E14A-B259-FEE156493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AC7810-CAE2-CC47-8996-4FE5DCE88986}"/>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5" name="Footer Placeholder 4">
            <a:extLst>
              <a:ext uri="{FF2B5EF4-FFF2-40B4-BE49-F238E27FC236}">
                <a16:creationId xmlns:a16="http://schemas.microsoft.com/office/drawing/2014/main" id="{CEE6E22B-7C33-6B48-8A48-CC882F3E4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EFA67-6BB0-1C43-8C24-19F8E0A77BB6}"/>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97822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2F83-4648-B14E-B6CA-9ABB96B3153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50B492-D0EE-4C43-AC80-E637AEED26B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AF9010-29E0-3540-A4AF-E17E47AD24BB}"/>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5" name="Footer Placeholder 4">
            <a:extLst>
              <a:ext uri="{FF2B5EF4-FFF2-40B4-BE49-F238E27FC236}">
                <a16:creationId xmlns:a16="http://schemas.microsoft.com/office/drawing/2014/main" id="{1B4776D7-A8CE-4F4F-9C12-B9508583D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C291C-6DBE-7447-BB60-8FB84EB4429B}"/>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181813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E294BC-91BF-CB4C-913D-ACEDBEFA4AB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232255-15DD-994C-9E12-5EFCFF3EE8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6401A0-D53A-154B-8CCB-02B38AC0D2A1}"/>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5" name="Footer Placeholder 4">
            <a:extLst>
              <a:ext uri="{FF2B5EF4-FFF2-40B4-BE49-F238E27FC236}">
                <a16:creationId xmlns:a16="http://schemas.microsoft.com/office/drawing/2014/main" id="{1717C703-5105-D644-BC32-34D39775B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489EC-33EF-3C4C-98DC-0A5395F78142}"/>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382459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EE9C-E7EA-2A47-951F-15E3E0F2CF7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DBFF21-7853-5448-AE3B-74979A3777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227D48-31DF-9F46-B457-BBD2500B4C10}"/>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5" name="Footer Placeholder 4">
            <a:extLst>
              <a:ext uri="{FF2B5EF4-FFF2-40B4-BE49-F238E27FC236}">
                <a16:creationId xmlns:a16="http://schemas.microsoft.com/office/drawing/2014/main" id="{0B04BB92-DCFE-2D46-8262-9B1BEEA78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B884C-6DC0-6440-A219-27AD8BFC0615}"/>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399511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AA9D-C594-DC4A-AA62-CCA1BA5A412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DF74D2-95A3-8C42-B610-EFAB3B2BE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D0CC3A7-768A-4149-A2EE-AB8FF31F0BBC}"/>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5" name="Footer Placeholder 4">
            <a:extLst>
              <a:ext uri="{FF2B5EF4-FFF2-40B4-BE49-F238E27FC236}">
                <a16:creationId xmlns:a16="http://schemas.microsoft.com/office/drawing/2014/main" id="{5791914D-3D0D-BE4F-ACA5-057C2BB067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C6881-654E-6947-88AE-768F61077584}"/>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329460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EAF3-5CCD-7742-867F-96FFB2495C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DB75D0-48E6-CA43-A6E3-4F44903F704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411815F-B9A2-4C40-A196-8096584C69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338EFD3-2ED4-E640-BC22-A13D80F798E0}"/>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6" name="Footer Placeholder 5">
            <a:extLst>
              <a:ext uri="{FF2B5EF4-FFF2-40B4-BE49-F238E27FC236}">
                <a16:creationId xmlns:a16="http://schemas.microsoft.com/office/drawing/2014/main" id="{6D48B2E4-E434-7846-9E05-E1FF57F54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ACD29-B59B-5F47-AC47-B34101A3D316}"/>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119082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7998-0C12-B04F-B231-589E2180C12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556E54F-59AF-4343-8739-BD65308CF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F10557-B300-5A4B-B5D8-DB5FB70106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E776FF9-7D52-E74C-920C-A33AC2CA0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B2C948-A977-364A-A870-389243CE0A9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22DF75-55E3-BB42-951A-957F687D87EE}"/>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8" name="Footer Placeholder 7">
            <a:extLst>
              <a:ext uri="{FF2B5EF4-FFF2-40B4-BE49-F238E27FC236}">
                <a16:creationId xmlns:a16="http://schemas.microsoft.com/office/drawing/2014/main" id="{0A0E9835-6ED0-DB4F-BDEF-2796C8D644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571974-A637-394C-B5AD-6CF78CA55C31}"/>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108567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3AEE-EB2B-D94C-BC37-7F69D267D04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23CFEEB-9913-484F-8959-36AD3E347084}"/>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4" name="Footer Placeholder 3">
            <a:extLst>
              <a:ext uri="{FF2B5EF4-FFF2-40B4-BE49-F238E27FC236}">
                <a16:creationId xmlns:a16="http://schemas.microsoft.com/office/drawing/2014/main" id="{561D53FD-9082-FB4A-B073-A117DB3844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B0EDA8-4CE3-CE42-A742-D6D242EF8872}"/>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68550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66A48A-1834-1E4A-A16E-E8B082E1FE31}"/>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3" name="Footer Placeholder 2">
            <a:extLst>
              <a:ext uri="{FF2B5EF4-FFF2-40B4-BE49-F238E27FC236}">
                <a16:creationId xmlns:a16="http://schemas.microsoft.com/office/drawing/2014/main" id="{CBBD6C00-A85C-8440-B3D5-424EC79E29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EA125A-8317-5444-8048-33A5F74493EC}"/>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256008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F637-3F88-A048-BE42-34D8CC065C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BAF662-C313-1D4B-99D8-658F52623D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15A854C-682D-194C-8E01-6099968FA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9037BF-097E-814A-929E-F64859D72415}"/>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6" name="Footer Placeholder 5">
            <a:extLst>
              <a:ext uri="{FF2B5EF4-FFF2-40B4-BE49-F238E27FC236}">
                <a16:creationId xmlns:a16="http://schemas.microsoft.com/office/drawing/2014/main" id="{E3A43DCE-D316-9143-A251-AB1572C54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4AA5D-64B1-BA40-B3F6-A2DBDEEAD498}"/>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36987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9796-D215-144B-A28D-A3C41BC10F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ABE2E4C-638F-BF43-B236-750F23E6B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90035E-87B0-A94B-9249-1929DC2BF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3D01C3-1B87-8648-A431-CE8FEC25EC08}"/>
              </a:ext>
            </a:extLst>
          </p:cNvPr>
          <p:cNvSpPr>
            <a:spLocks noGrp="1"/>
          </p:cNvSpPr>
          <p:nvPr>
            <p:ph type="dt" sz="half" idx="10"/>
          </p:nvPr>
        </p:nvSpPr>
        <p:spPr/>
        <p:txBody>
          <a:bodyPr/>
          <a:lstStyle/>
          <a:p>
            <a:fld id="{62421876-79E4-0F4A-B6EF-33B31D0646DE}" type="datetimeFigureOut">
              <a:rPr lang="en-US" smtClean="0"/>
              <a:t>5/28/2020</a:t>
            </a:fld>
            <a:endParaRPr lang="en-US"/>
          </a:p>
        </p:txBody>
      </p:sp>
      <p:sp>
        <p:nvSpPr>
          <p:cNvPr id="6" name="Footer Placeholder 5">
            <a:extLst>
              <a:ext uri="{FF2B5EF4-FFF2-40B4-BE49-F238E27FC236}">
                <a16:creationId xmlns:a16="http://schemas.microsoft.com/office/drawing/2014/main" id="{1BDA2F18-AF98-FF41-A9E5-0A4B1EF8E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46749-1016-A54E-BFC7-171063102A85}"/>
              </a:ext>
            </a:extLst>
          </p:cNvPr>
          <p:cNvSpPr>
            <a:spLocks noGrp="1"/>
          </p:cNvSpPr>
          <p:nvPr>
            <p:ph type="sldNum" sz="quarter" idx="12"/>
          </p:nvPr>
        </p:nvSpPr>
        <p:spPr/>
        <p:txBody>
          <a:bodyPr/>
          <a:lstStyle/>
          <a:p>
            <a:fld id="{902BE17A-A16B-4B4C-89AD-5BAE084A4F73}" type="slidenum">
              <a:rPr lang="en-US" smtClean="0"/>
              <a:t>‹#›</a:t>
            </a:fld>
            <a:endParaRPr lang="en-US"/>
          </a:p>
        </p:txBody>
      </p:sp>
    </p:spTree>
    <p:extLst>
      <p:ext uri="{BB962C8B-B14F-4D97-AF65-F5344CB8AC3E}">
        <p14:creationId xmlns:p14="http://schemas.microsoft.com/office/powerpoint/2010/main" val="93513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709C0-7D44-584C-94C8-B2D3770226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06CE885-8DC9-1E41-AA17-890AB0F40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57423F-CAC4-5C40-91FA-B8362D7BC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21876-79E4-0F4A-B6EF-33B31D0646DE}" type="datetimeFigureOut">
              <a:rPr lang="en-US" smtClean="0"/>
              <a:t>5/28/2020</a:t>
            </a:fld>
            <a:endParaRPr lang="en-US"/>
          </a:p>
        </p:txBody>
      </p:sp>
      <p:sp>
        <p:nvSpPr>
          <p:cNvPr id="5" name="Footer Placeholder 4">
            <a:extLst>
              <a:ext uri="{FF2B5EF4-FFF2-40B4-BE49-F238E27FC236}">
                <a16:creationId xmlns:a16="http://schemas.microsoft.com/office/drawing/2014/main" id="{AC5ACDBF-8CC1-6647-A4FC-138149D61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1F9652-8A2C-9C4F-8B2D-0F263EC226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BE17A-A16B-4B4C-89AD-5BAE084A4F73}" type="slidenum">
              <a:rPr lang="en-US" smtClean="0"/>
              <a:t>‹#›</a:t>
            </a:fld>
            <a:endParaRPr lang="en-US"/>
          </a:p>
        </p:txBody>
      </p:sp>
    </p:spTree>
    <p:extLst>
      <p:ext uri="{BB962C8B-B14F-4D97-AF65-F5344CB8AC3E}">
        <p14:creationId xmlns:p14="http://schemas.microsoft.com/office/powerpoint/2010/main" val="3207142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9.xml" /></Relationships>
</file>

<file path=ppt/slides/_rels/slide3.xml.rels><?xml version="1.0" encoding="UTF-8" standalone="yes"?>
<Relationships xmlns="http://schemas.openxmlformats.org/package/2006/relationships"><Relationship Id="rId3" Type="http://schemas.openxmlformats.org/officeDocument/2006/relationships/hyperlink" Target="https://www.ecowas.int/" TargetMode="External" /><Relationship Id="rId2" Type="http://schemas.openxmlformats.org/officeDocument/2006/relationships/image" Target="../media/image5.jpg" /><Relationship Id="rId1" Type="http://schemas.openxmlformats.org/officeDocument/2006/relationships/slideLayout" Target="../slideLayouts/slideLayout1.xml" /><Relationship Id="rId4" Type="http://schemas.openxmlformats.org/officeDocument/2006/relationships/image" Target="../media/image6.jpg"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2FFB-D40D-433D-AA73-1CE4CE108A7F}"/>
              </a:ext>
            </a:extLst>
          </p:cNvPr>
          <p:cNvSpPr>
            <a:spLocks noGrp="1"/>
          </p:cNvSpPr>
          <p:nvPr>
            <p:ph type="ctrTitle"/>
          </p:nvPr>
        </p:nvSpPr>
        <p:spPr/>
        <p:txBody>
          <a:bodyPr/>
          <a:lstStyle/>
          <a:p>
            <a:endParaRPr lang="en-NG"/>
          </a:p>
        </p:txBody>
      </p:sp>
      <p:sp>
        <p:nvSpPr>
          <p:cNvPr id="3" name="Subtitle 2">
            <a:extLst>
              <a:ext uri="{FF2B5EF4-FFF2-40B4-BE49-F238E27FC236}">
                <a16:creationId xmlns:a16="http://schemas.microsoft.com/office/drawing/2014/main" id="{A5DDC05A-B9F8-4F2A-B495-E813EA3BF895}"/>
              </a:ext>
            </a:extLst>
          </p:cNvPr>
          <p:cNvSpPr>
            <a:spLocks noGrp="1"/>
          </p:cNvSpPr>
          <p:nvPr>
            <p:ph type="subTitle" idx="1"/>
          </p:nvPr>
        </p:nvSpPr>
        <p:spPr/>
        <p:txBody>
          <a:bodyPr/>
          <a:lstStyle/>
          <a:p>
            <a:endParaRPr lang="en-NG"/>
          </a:p>
        </p:txBody>
      </p:sp>
      <p:sp>
        <p:nvSpPr>
          <p:cNvPr id="4" name="Slide Number Placeholder 3">
            <a:extLst>
              <a:ext uri="{FF2B5EF4-FFF2-40B4-BE49-F238E27FC236}">
                <a16:creationId xmlns:a16="http://schemas.microsoft.com/office/drawing/2014/main" id="{4458C1D9-4A10-43F7-94E8-2A2362B9AABA}"/>
              </a:ext>
            </a:extLst>
          </p:cNvPr>
          <p:cNvSpPr>
            <a:spLocks noGrp="1"/>
          </p:cNvSpPr>
          <p:nvPr>
            <p:ph type="sldNum" sz="quarter" idx="12"/>
          </p:nvPr>
        </p:nvSpPr>
        <p:spPr/>
        <p:txBody>
          <a:bodyPr/>
          <a:lstStyle/>
          <a:p>
            <a:fld id="{96CBF40F-42B0-834E-AC0F-7158D224619E}" type="slidenum">
              <a:rPr lang="en-US" smtClean="0"/>
              <a:t>1</a:t>
            </a:fld>
            <a:endParaRPr lang="en-US"/>
          </a:p>
        </p:txBody>
      </p:sp>
      <p:pic>
        <p:nvPicPr>
          <p:cNvPr id="6" name="Picture 5">
            <a:extLst>
              <a:ext uri="{FF2B5EF4-FFF2-40B4-BE49-F238E27FC236}">
                <a16:creationId xmlns:a16="http://schemas.microsoft.com/office/drawing/2014/main" id="{08125C87-DDA3-4D98-A705-241FB907B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pic>
        <p:nvPicPr>
          <p:cNvPr id="8" name="Picture 7">
            <a:extLst>
              <a:ext uri="{FF2B5EF4-FFF2-40B4-BE49-F238E27FC236}">
                <a16:creationId xmlns:a16="http://schemas.microsoft.com/office/drawing/2014/main" id="{0EBF8BF6-5CE0-4E22-8087-221D68A7E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810" y="53024"/>
            <a:ext cx="2911577" cy="1689338"/>
          </a:xfrm>
          <a:prstGeom prst="rect">
            <a:avLst/>
          </a:prstGeom>
        </p:spPr>
      </p:pic>
      <p:sp>
        <p:nvSpPr>
          <p:cNvPr id="14" name="TextBox 13">
            <a:extLst>
              <a:ext uri="{FF2B5EF4-FFF2-40B4-BE49-F238E27FC236}">
                <a16:creationId xmlns:a16="http://schemas.microsoft.com/office/drawing/2014/main" id="{37A9C140-FAB2-4A82-AB23-8230510C13A1}"/>
              </a:ext>
            </a:extLst>
          </p:cNvPr>
          <p:cNvSpPr txBox="1"/>
          <p:nvPr/>
        </p:nvSpPr>
        <p:spPr>
          <a:xfrm>
            <a:off x="4180696" y="235974"/>
            <a:ext cx="7058803" cy="1323439"/>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0000"/>
                </a:solidFill>
                <a:effectLst>
                  <a:glow rad="215900">
                    <a:schemeClr val="bg1"/>
                  </a:glow>
                </a:effectLst>
                <a:uLnTx/>
                <a:uFillTx/>
                <a:latin typeface="Georgia" panose="02040502050405020303" pitchFamily="18" charset="0"/>
              </a:rPr>
              <a:t>LASU COVID-19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0000"/>
                </a:solidFill>
                <a:effectLst>
                  <a:glow rad="215900">
                    <a:schemeClr val="bg1"/>
                  </a:glow>
                </a:effectLst>
                <a:uLnTx/>
                <a:uFillTx/>
                <a:latin typeface="Georgia" panose="02040502050405020303" pitchFamily="18" charset="0"/>
              </a:rPr>
              <a:t>Public Lecture Series</a:t>
            </a:r>
            <a:endParaRPr kumimoji="0" lang="en-NG" sz="1800" b="0" i="0" u="none" strike="noStrike" kern="1200" cap="none" spc="0" normalizeH="0" baseline="0" noProof="0" dirty="0">
              <a:ln>
                <a:noFill/>
              </a:ln>
              <a:solidFill>
                <a:srgbClr val="FF0000"/>
              </a:solidFill>
              <a:effectLst>
                <a:glow rad="215900">
                  <a:schemeClr val="bg1"/>
                </a:glow>
              </a:effectLst>
              <a:uLnTx/>
              <a:uFillTx/>
              <a:latin typeface="Georgia" panose="02040502050405020303" pitchFamily="18" charset="0"/>
            </a:endParaRPr>
          </a:p>
        </p:txBody>
      </p:sp>
      <p:sp>
        <p:nvSpPr>
          <p:cNvPr id="15" name="Rectangle 14">
            <a:extLst>
              <a:ext uri="{FF2B5EF4-FFF2-40B4-BE49-F238E27FC236}">
                <a16:creationId xmlns:a16="http://schemas.microsoft.com/office/drawing/2014/main" id="{9DEB74C5-CB49-4C41-9586-F5F828E25C26}"/>
              </a:ext>
            </a:extLst>
          </p:cNvPr>
          <p:cNvSpPr/>
          <p:nvPr/>
        </p:nvSpPr>
        <p:spPr>
          <a:xfrm>
            <a:off x="87384" y="359578"/>
            <a:ext cx="739883" cy="5661485"/>
          </a:xfrm>
          <a:prstGeom prst="rect">
            <a:avLst/>
          </a:prstGeom>
          <a:noFill/>
        </p:spPr>
        <p:txBody>
          <a:bodyPr vert="wordArtVert" wrap="none" lIns="91440" tIns="45720" rIns="91440" bIns="45720">
            <a:spAutoFit/>
          </a:bodyPr>
          <a:lstStyle/>
          <a:p>
            <a:pPr algn="ctr"/>
            <a:r>
              <a:rPr lang="en-US" sz="3200" b="1" cap="none" spc="-3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LAGOS STATE</a:t>
            </a:r>
          </a:p>
        </p:txBody>
      </p:sp>
      <p:sp>
        <p:nvSpPr>
          <p:cNvPr id="17" name="Rectangle 16">
            <a:extLst>
              <a:ext uri="{FF2B5EF4-FFF2-40B4-BE49-F238E27FC236}">
                <a16:creationId xmlns:a16="http://schemas.microsoft.com/office/drawing/2014/main" id="{46D94EE8-BDE0-4AE3-903B-DD192EFFE4F8}"/>
              </a:ext>
            </a:extLst>
          </p:cNvPr>
          <p:cNvSpPr/>
          <p:nvPr/>
        </p:nvSpPr>
        <p:spPr>
          <a:xfrm>
            <a:off x="11380981" y="935679"/>
            <a:ext cx="722505" cy="5259773"/>
          </a:xfrm>
          <a:prstGeom prst="rect">
            <a:avLst/>
          </a:prstGeom>
          <a:noFill/>
        </p:spPr>
        <p:txBody>
          <a:bodyPr vert="wordArtVert" wrap="square" lIns="91440" tIns="45720" rIns="91440" bIns="45720">
            <a:spAutoFit/>
          </a:bodyPr>
          <a:lstStyle/>
          <a:p>
            <a:pPr algn="ctr"/>
            <a:r>
              <a:rPr lang="en-US" sz="3100" b="1" cap="none" spc="-30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UNIVERSITY</a:t>
            </a:r>
          </a:p>
        </p:txBody>
      </p:sp>
    </p:spTree>
    <p:extLst>
      <p:ext uri="{BB962C8B-B14F-4D97-AF65-F5344CB8AC3E}">
        <p14:creationId xmlns:p14="http://schemas.microsoft.com/office/powerpoint/2010/main" val="5158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AA14-FB78-4D4B-9AB2-34F0B055762E}"/>
              </a:ext>
            </a:extLst>
          </p:cNvPr>
          <p:cNvSpPr>
            <a:spLocks noGrp="1"/>
          </p:cNvSpPr>
          <p:nvPr>
            <p:ph type="title"/>
          </p:nvPr>
        </p:nvSpPr>
        <p:spPr/>
        <p:txBody>
          <a:bodyPr>
            <a:noAutofit/>
          </a:bodyPr>
          <a:lstStyle/>
          <a:p>
            <a:r>
              <a:rPr lang="en-US" sz="2800" b="1">
                <a:effectLst/>
                <a:latin typeface="Times New Roman" panose="02020603050405020304" pitchFamily="18" charset="0"/>
                <a:ea typeface="Calibri" panose="020F0502020204030204" pitchFamily="34" charset="0"/>
                <a:cs typeface="Times New Roman" panose="02020603050405020304" pitchFamily="18" charset="0"/>
              </a:rPr>
              <a:t>5G Communication: The next step in human technological advancement by Mr Shina Badaru. Founder, Technology Times Limited.</a:t>
            </a:r>
            <a:br>
              <a:rPr lang="en-GB" sz="2800" b="1">
                <a:effectLst/>
                <a:latin typeface="Calibri" panose="020F0502020204030204" pitchFamily="34" charset="0"/>
                <a:ea typeface="Calibri" panose="020F0502020204030204" pitchFamily="34" charset="0"/>
                <a:cs typeface="Times New Roman" panose="02020603050405020304" pitchFamily="18" charset="0"/>
              </a:rPr>
            </a:br>
            <a:endParaRPr lang="en-US" sz="2800" b="1"/>
          </a:p>
        </p:txBody>
      </p:sp>
      <p:sp>
        <p:nvSpPr>
          <p:cNvPr id="3" name="Content Placeholder 2">
            <a:extLst>
              <a:ext uri="{FF2B5EF4-FFF2-40B4-BE49-F238E27FC236}">
                <a16:creationId xmlns:a16="http://schemas.microsoft.com/office/drawing/2014/main" id="{FE9934B0-BBAC-5341-9864-848F3E931C72}"/>
              </a:ext>
            </a:extLst>
          </p:cNvPr>
          <p:cNvSpPr>
            <a:spLocks noGrp="1"/>
          </p:cNvSpPr>
          <p:nvPr>
            <p:ph idx="1"/>
          </p:nvPr>
        </p:nvSpPr>
        <p:spPr/>
        <p:txBody>
          <a:bodyPr>
            <a:normAutofit/>
          </a:bodyPr>
          <a:lstStyle/>
          <a:p>
            <a:r>
              <a:rPr lang="en-GB" sz="2000" b="1">
                <a:effectLst/>
                <a:latin typeface="Times New Roman" panose="02020603050405020304" pitchFamily="18" charset="0"/>
                <a:ea typeface="Calibri" panose="020F0502020204030204" pitchFamily="34" charset="0"/>
                <a:cs typeface="SimSun" panose="02010600030101010101" pitchFamily="2" charset="-122"/>
              </a:rPr>
              <a:t>Mr Shina Badaru is the Founder, Technology Times Media Limited, a media, events and business services organisation focused on showcasing Nigeria’s growing contributions to the information and communication technology (ICT) industry.</a:t>
            </a:r>
            <a:endParaRPr lang="en-GB" sz="2000" b="1">
              <a:effectLst/>
              <a:latin typeface="Calibri" panose="020F0502020204030204" pitchFamily="34" charset="0"/>
              <a:ea typeface="Calibri" panose="020F0502020204030204" pitchFamily="34" charset="0"/>
              <a:cs typeface="SimSun" panose="02010600030101010101" pitchFamily="2" charset="-122"/>
            </a:endParaRPr>
          </a:p>
          <a:p>
            <a:r>
              <a:rPr lang="en-US" sz="2000" b="1">
                <a:solidFill>
                  <a:srgbClr val="000000"/>
                </a:solidFill>
                <a:effectLst/>
                <a:latin typeface="Times New Roman" panose="02020603050405020304" pitchFamily="18" charset="0"/>
                <a:ea typeface="Times New Roman" panose="02020603050405020304" pitchFamily="18" charset="0"/>
              </a:rPr>
              <a:t>He is</a:t>
            </a:r>
            <a:r>
              <a:rPr lang="en-GB" sz="2000" b="1">
                <a:solidFill>
                  <a:srgbClr val="000000"/>
                </a:solidFill>
                <a:effectLst/>
                <a:latin typeface="Times New Roman" panose="02020603050405020304" pitchFamily="18" charset="0"/>
                <a:ea typeface="Times New Roman" panose="02020603050405020304" pitchFamily="18" charset="0"/>
              </a:rPr>
              <a:t> a Member of the Board of Trustees (BoT) of the Nigeria Internet Registration Association (NiRA) was the President of the Joint Action Committee on IT Awareness and Development, (JACITAD), the umbrella body of ICT Journalism in Nigeria; </a:t>
            </a:r>
          </a:p>
          <a:p>
            <a:r>
              <a:rPr lang="en-US" sz="2000" b="1">
                <a:effectLst/>
                <a:latin typeface="Times New Roman" panose="02020603050405020304" pitchFamily="18" charset="0"/>
                <a:ea typeface="Calibri" panose="020F0502020204030204" pitchFamily="34" charset="0"/>
                <a:cs typeface="SimSun" panose="02010600030101010101" pitchFamily="2" charset="-122"/>
              </a:rPr>
              <a:t>Mr B</a:t>
            </a:r>
            <a:r>
              <a:rPr lang="en-GB" sz="2000" b="1">
                <a:effectLst/>
                <a:latin typeface="Times New Roman" panose="02020603050405020304" pitchFamily="18" charset="0"/>
                <a:ea typeface="Calibri" panose="020F0502020204030204" pitchFamily="34" charset="0"/>
                <a:cs typeface="SimSun" panose="02010600030101010101" pitchFamily="2" charset="-122"/>
              </a:rPr>
              <a:t>adaru is a renowned public speaker on media, information technology and new media technology themes across Africa and beyond.</a:t>
            </a:r>
            <a:endParaRPr lang="en-GB" sz="2000" b="1">
              <a:effectLst/>
              <a:latin typeface="Calibri" panose="020F0502020204030204" pitchFamily="34" charset="0"/>
              <a:ea typeface="Calibri" panose="020F0502020204030204" pitchFamily="34" charset="0"/>
              <a:cs typeface="SimSun" panose="02010600030101010101" pitchFamily="2" charset="-122"/>
            </a:endParaRPr>
          </a:p>
          <a:p>
            <a:r>
              <a:rPr lang="en-GB" sz="2000" b="1">
                <a:solidFill>
                  <a:srgbClr val="000000"/>
                </a:solidFill>
                <a:effectLst/>
                <a:latin typeface="Times New Roman" panose="02020603050405020304" pitchFamily="18" charset="0"/>
                <a:ea typeface="Times New Roman" panose="02020603050405020304" pitchFamily="18" charset="0"/>
              </a:rPr>
              <a:t>He has earned many awards and recognitions, including the first Nigerian recipient of the SAP African Technology Reporting Award in 2001 and First Prize Winner of UN African Media Awards on Local ICT Content. </a:t>
            </a:r>
            <a:endParaRPr lang="en-GB" sz="2000" b="1">
              <a:effectLst/>
              <a:latin typeface="Times New Roman" panose="02020603050405020304" pitchFamily="18" charset="0"/>
              <a:ea typeface="Times New Roman" panose="02020603050405020304" pitchFamily="18" charset="0"/>
            </a:endParaRPr>
          </a:p>
          <a:p>
            <a:endParaRPr lang="en-US" sz="2000" b="1"/>
          </a:p>
        </p:txBody>
      </p:sp>
    </p:spTree>
    <p:extLst>
      <p:ext uri="{BB962C8B-B14F-4D97-AF65-F5344CB8AC3E}">
        <p14:creationId xmlns:p14="http://schemas.microsoft.com/office/powerpoint/2010/main" val="2573143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E00CB-A92D-C046-BFFF-C95420647B7C}"/>
              </a:ext>
            </a:extLst>
          </p:cNvPr>
          <p:cNvSpPr>
            <a:spLocks noGrp="1"/>
          </p:cNvSpPr>
          <p:nvPr>
            <p:ph type="title"/>
          </p:nvPr>
        </p:nvSpPr>
        <p:spPr>
          <a:xfrm>
            <a:off x="838200" y="365125"/>
            <a:ext cx="10515600" cy="1800931"/>
          </a:xfrm>
        </p:spPr>
        <p:txBody>
          <a:bodyPr>
            <a:noAutofit/>
          </a:bodyPr>
          <a:lstStyle/>
          <a:p>
            <a:br>
              <a:rPr lang="en-GB" sz="3600" b="1">
                <a:effectLst/>
                <a:latin typeface="Times New Roman" panose="02020603050405020304" pitchFamily="18" charset="0"/>
                <a:ea typeface="Calibri" panose="020F0502020204030204" pitchFamily="34" charset="0"/>
                <a:cs typeface="Times New Roman" panose="02020603050405020304" pitchFamily="18" charset="0"/>
              </a:rPr>
            </a:br>
            <a:r>
              <a:rPr lang="en-US" sz="3600" b="1">
                <a:effectLst/>
                <a:latin typeface="Times New Roman" panose="02020603050405020304" pitchFamily="18" charset="0"/>
                <a:ea typeface="Calibri" panose="020F0502020204030204" pitchFamily="34" charset="0"/>
                <a:cs typeface="Times New Roman" panose="02020603050405020304" pitchFamily="18" charset="0"/>
              </a:rPr>
              <a:t>Communication Networks and Human Health: An Overview by Prof. Farai I.P. Professor of Radiation and Health Physics.</a:t>
            </a:r>
            <a:br>
              <a:rPr lang="en-GB" sz="3600" b="1">
                <a:effectLst/>
                <a:latin typeface="Calibri" panose="020F0502020204030204" pitchFamily="34" charset="0"/>
                <a:ea typeface="Calibri" panose="020F0502020204030204" pitchFamily="34" charset="0"/>
                <a:cs typeface="Times New Roman" panose="02020603050405020304" pitchFamily="18" charset="0"/>
              </a:rPr>
            </a:br>
            <a:endParaRPr lang="en-US" sz="3600" b="1"/>
          </a:p>
        </p:txBody>
      </p:sp>
      <p:sp>
        <p:nvSpPr>
          <p:cNvPr id="3" name="Content Placeholder 2">
            <a:extLst>
              <a:ext uri="{FF2B5EF4-FFF2-40B4-BE49-F238E27FC236}">
                <a16:creationId xmlns:a16="http://schemas.microsoft.com/office/drawing/2014/main" id="{197ABFFC-D694-9844-8D03-2C1E520CB87F}"/>
              </a:ext>
            </a:extLst>
          </p:cNvPr>
          <p:cNvSpPr>
            <a:spLocks noGrp="1"/>
          </p:cNvSpPr>
          <p:nvPr>
            <p:ph idx="1"/>
          </p:nvPr>
        </p:nvSpPr>
        <p:spPr>
          <a:xfrm>
            <a:off x="838200" y="2243667"/>
            <a:ext cx="10515600" cy="3933295"/>
          </a:xfrm>
        </p:spPr>
        <p:txBody>
          <a:bodyPr>
            <a:normAutofit lnSpcReduction="10000"/>
          </a:bodyPr>
          <a:lstStyle/>
          <a:p>
            <a:r>
              <a:rPr lang="en-GB" sz="2400" b="1">
                <a:effectLst/>
                <a:latin typeface="Times New Roman" panose="02020603050405020304" pitchFamily="18" charset="0"/>
                <a:ea typeface="Calibri" panose="020F0502020204030204" pitchFamily="34" charset="0"/>
                <a:cs typeface="SimSun" panose="02010600030101010101" pitchFamily="2" charset="-122"/>
              </a:rPr>
              <a:t>Professor Idowu P. Farai is a Professor of Radiation and Health Physics.</a:t>
            </a:r>
            <a:endParaRPr lang="en-GB" sz="2400" b="1">
              <a:effectLst/>
              <a:latin typeface="Calibri" panose="020F0502020204030204" pitchFamily="34" charset="0"/>
              <a:ea typeface="Calibri" panose="020F0502020204030204" pitchFamily="34" charset="0"/>
              <a:cs typeface="SimSun" panose="02010600030101010101" pitchFamily="2" charset="-122"/>
            </a:endParaRPr>
          </a:p>
          <a:p>
            <a:r>
              <a:rPr lang="en-US" sz="2400" b="1">
                <a:effectLst/>
                <a:latin typeface="Times New Roman" panose="02020603050405020304" pitchFamily="18" charset="0"/>
                <a:ea typeface="Times New Roman" panose="02020603050405020304" pitchFamily="18" charset="0"/>
              </a:rPr>
              <a:t>He has published over sixty articles in reputable local and international journals in his area of research. </a:t>
            </a:r>
            <a:endParaRPr lang="en-GB" sz="2400" b="1">
              <a:effectLst/>
              <a:latin typeface="Times New Roman" panose="02020603050405020304" pitchFamily="18" charset="0"/>
              <a:ea typeface="Times New Roman" panose="02020603050405020304" pitchFamily="18" charset="0"/>
            </a:endParaRPr>
          </a:p>
          <a:p>
            <a:r>
              <a:rPr lang="en-US" sz="2400" b="1">
                <a:effectLst/>
                <a:latin typeface="Times New Roman" panose="02020603050405020304" pitchFamily="18" charset="0"/>
                <a:ea typeface="Times New Roman" panose="02020603050405020304" pitchFamily="18" charset="0"/>
              </a:rPr>
              <a:t>He is a Fellow of the Nigerian Institute of Physics (FNIP) and a member of a number of professional associations.</a:t>
            </a:r>
            <a:endParaRPr lang="en-GB" sz="2400" b="1">
              <a:effectLst/>
              <a:latin typeface="Times New Roman" panose="02020603050405020304" pitchFamily="18" charset="0"/>
              <a:ea typeface="Times New Roman" panose="02020603050405020304" pitchFamily="18" charset="0"/>
            </a:endParaRPr>
          </a:p>
          <a:p>
            <a:r>
              <a:rPr lang="en-GB" sz="2400" b="1">
                <a:effectLst/>
                <a:latin typeface="Times New Roman" panose="02020603050405020304" pitchFamily="18" charset="0"/>
                <a:ea typeface="Calibri" panose="020F0502020204030204" pitchFamily="34" charset="0"/>
                <a:cs typeface="SimSun" panose="02010600030101010101" pitchFamily="2" charset="-122"/>
              </a:rPr>
              <a:t> He is an external examiner at both undergraduate and postgraduate levels to many universities in Nigeria, South Africa and Ghana. </a:t>
            </a:r>
          </a:p>
          <a:p>
            <a:r>
              <a:rPr lang="en-GB" sz="2400" b="1">
                <a:effectLst/>
                <a:latin typeface="Times New Roman" panose="02020603050405020304" pitchFamily="18" charset="0"/>
                <a:ea typeface="Calibri" panose="020F0502020204030204" pitchFamily="34" charset="0"/>
                <a:cs typeface="SimSun" panose="02010600030101010101" pitchFamily="2" charset="-122"/>
              </a:rPr>
              <a:t>He is a consultant to the Federal Government of Nigeria on Radiation Protection and Nuclear Safety and also to many users of ionizing and non-ionizing radiation in Nigeria. </a:t>
            </a:r>
            <a:endParaRPr lang="en-GB" sz="2400" b="1">
              <a:effectLst/>
              <a:latin typeface="Calibri" panose="020F0502020204030204" pitchFamily="34" charset="0"/>
              <a:ea typeface="Calibri" panose="020F0502020204030204" pitchFamily="34" charset="0"/>
              <a:cs typeface="SimSun" panose="02010600030101010101" pitchFamily="2" charset="-122"/>
            </a:endParaRPr>
          </a:p>
          <a:p>
            <a:endParaRPr lang="en-US" sz="2400" b="1"/>
          </a:p>
        </p:txBody>
      </p:sp>
    </p:spTree>
    <p:extLst>
      <p:ext uri="{BB962C8B-B14F-4D97-AF65-F5344CB8AC3E}">
        <p14:creationId xmlns:p14="http://schemas.microsoft.com/office/powerpoint/2010/main" val="79707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3224D-8DB6-4947-8992-29A7744B0624}"/>
              </a:ext>
            </a:extLst>
          </p:cNvPr>
          <p:cNvSpPr>
            <a:spLocks noGrp="1"/>
          </p:cNvSpPr>
          <p:nvPr>
            <p:ph type="title"/>
          </p:nvPr>
        </p:nvSpPr>
        <p:spPr/>
        <p:txBody>
          <a:bodyPr/>
          <a:lstStyle/>
          <a:p>
            <a:r>
              <a:rPr lang="en-GB" b="1"/>
              <a:t>Ground Rules</a:t>
            </a:r>
            <a:endParaRPr lang="en-US" b="1"/>
          </a:p>
        </p:txBody>
      </p:sp>
      <p:sp>
        <p:nvSpPr>
          <p:cNvPr id="3" name="Content Placeholder 2">
            <a:extLst>
              <a:ext uri="{FF2B5EF4-FFF2-40B4-BE49-F238E27FC236}">
                <a16:creationId xmlns:a16="http://schemas.microsoft.com/office/drawing/2014/main" id="{5EB23C58-34A0-D447-BEFF-508E0A3F8F4A}"/>
              </a:ext>
            </a:extLst>
          </p:cNvPr>
          <p:cNvSpPr>
            <a:spLocks noGrp="1"/>
          </p:cNvSpPr>
          <p:nvPr>
            <p:ph idx="1"/>
          </p:nvPr>
        </p:nvSpPr>
        <p:spPr/>
        <p:txBody>
          <a:bodyPr>
            <a:normAutofit/>
          </a:bodyPr>
          <a:lstStyle/>
          <a:p>
            <a:r>
              <a:rPr lang="en-GB" sz="3600" b="1"/>
              <a:t>Audience microphones will be put on mute</a:t>
            </a:r>
          </a:p>
          <a:p>
            <a:r>
              <a:rPr lang="en-GB" sz="3600" b="1"/>
              <a:t>Charts to be used to ask questions and sent to moderator</a:t>
            </a:r>
          </a:p>
          <a:p>
            <a:r>
              <a:rPr lang="en-GB" sz="3600" b="1"/>
              <a:t>Each speaker will have 10 minutes</a:t>
            </a:r>
          </a:p>
          <a:p>
            <a:r>
              <a:rPr lang="en-GB" sz="3600" b="1"/>
              <a:t>Questions will be answered at the end of all the presentations</a:t>
            </a:r>
          </a:p>
          <a:p>
            <a:r>
              <a:rPr lang="en-GB" sz="3600" b="1"/>
              <a:t>Have a stimulating and interesting partcipation</a:t>
            </a:r>
            <a:endParaRPr lang="en-US" sz="3600" b="1"/>
          </a:p>
        </p:txBody>
      </p:sp>
    </p:spTree>
    <p:extLst>
      <p:ext uri="{BB962C8B-B14F-4D97-AF65-F5344CB8AC3E}">
        <p14:creationId xmlns:p14="http://schemas.microsoft.com/office/powerpoint/2010/main" val="355083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9E96C2-4158-43FB-A20C-D38A536EA6A0}"/>
              </a:ext>
            </a:extLst>
          </p:cNvPr>
          <p:cNvSpPr>
            <a:spLocks noGrp="1"/>
          </p:cNvSpPr>
          <p:nvPr>
            <p:ph type="title"/>
          </p:nvPr>
        </p:nvSpPr>
        <p:spPr>
          <a:xfrm>
            <a:off x="103239" y="1150882"/>
            <a:ext cx="7374193" cy="1990523"/>
          </a:xfrm>
        </p:spPr>
        <p:txBody>
          <a:bodyPr>
            <a:normAutofit/>
          </a:bodyPr>
          <a:lstStyle/>
          <a:p>
            <a:pPr>
              <a:lnSpc>
                <a:spcPct val="100000"/>
              </a:lnSpc>
              <a:spcBef>
                <a:spcPts val="0"/>
              </a:spcBef>
            </a:pPr>
            <a:r>
              <a:rPr lang="en-GB" sz="3200" b="1" dirty="0">
                <a:solidFill>
                  <a:schemeClr val="tx1"/>
                </a:solidFill>
                <a:effectLst>
                  <a:glow rad="190500">
                    <a:schemeClr val="bg1"/>
                  </a:glow>
                </a:effectLst>
                <a:latin typeface="Georgia" panose="02040502050405020303" pitchFamily="18" charset="0"/>
              </a:rPr>
              <a:t>Chairman</a:t>
            </a:r>
            <a:br>
              <a:rPr lang="en-GB" sz="3200" b="1" dirty="0">
                <a:effectLst>
                  <a:glow rad="190500">
                    <a:schemeClr val="bg1"/>
                  </a:glow>
                </a:effectLst>
                <a:latin typeface="Georgia" panose="02040502050405020303" pitchFamily="18" charset="0"/>
              </a:rPr>
            </a:br>
            <a:r>
              <a:rPr lang="en-GB" sz="3200" b="1" dirty="0">
                <a:effectLst>
                  <a:glow rad="190500">
                    <a:schemeClr val="bg1"/>
                  </a:glow>
                </a:effectLst>
                <a:latin typeface="Georgia" panose="02040502050405020303" pitchFamily="18" charset="0"/>
              </a:rPr>
              <a:t>Professor Olanrewaju A. FAGBOHUN </a:t>
            </a:r>
            <a:r>
              <a:rPr lang="en-GB" sz="2200" b="1" dirty="0">
                <a:effectLst>
                  <a:glow rad="190500">
                    <a:schemeClr val="bg1"/>
                  </a:glow>
                </a:effectLst>
                <a:latin typeface="Georgia" panose="02040502050405020303" pitchFamily="18" charset="0"/>
              </a:rPr>
              <a:t>PhD, SAN</a:t>
            </a:r>
            <a:br>
              <a:rPr lang="en-GB" dirty="0">
                <a:effectLst>
                  <a:glow rad="190500">
                    <a:schemeClr val="bg1"/>
                  </a:glow>
                </a:effectLst>
                <a:latin typeface="Georgia" panose="02040502050405020303" pitchFamily="18" charset="0"/>
              </a:rPr>
            </a:br>
            <a:r>
              <a:rPr lang="en-US" sz="2200" dirty="0">
                <a:effectLst>
                  <a:glow rad="190500">
                    <a:schemeClr val="bg1"/>
                  </a:glow>
                </a:effectLst>
                <a:latin typeface="Georgia" panose="02040502050405020303" pitchFamily="18" charset="0"/>
                <a:ea typeface="Calibri" panose="020F0502020204030204" pitchFamily="34" charset="0"/>
              </a:rPr>
              <a:t>National Productivity Merit Award </a:t>
            </a:r>
            <a:r>
              <a:rPr lang="en-US" sz="2000" dirty="0">
                <a:effectLst>
                  <a:glow rad="190500">
                    <a:schemeClr val="bg1"/>
                  </a:glow>
                </a:effectLst>
                <a:latin typeface="Georgia" panose="02040502050405020303" pitchFamily="18" charset="0"/>
                <a:ea typeface="Calibri" panose="020F0502020204030204" pitchFamily="34" charset="0"/>
              </a:rPr>
              <a:t>Winner, 2019</a:t>
            </a:r>
            <a:endParaRPr lang="en-NG" sz="2000" dirty="0">
              <a:effectLst>
                <a:glow rad="190500">
                  <a:schemeClr val="bg1"/>
                </a:glow>
              </a:effectLst>
              <a:latin typeface="Georgia" panose="02040502050405020303" pitchFamily="18" charset="0"/>
            </a:endParaRPr>
          </a:p>
        </p:txBody>
      </p:sp>
      <p:sp>
        <p:nvSpPr>
          <p:cNvPr id="9" name="Text Placeholder 8">
            <a:extLst>
              <a:ext uri="{FF2B5EF4-FFF2-40B4-BE49-F238E27FC236}">
                <a16:creationId xmlns:a16="http://schemas.microsoft.com/office/drawing/2014/main" id="{FAD4D391-B31C-4B57-B414-CB4241158F2B}"/>
              </a:ext>
            </a:extLst>
          </p:cNvPr>
          <p:cNvSpPr>
            <a:spLocks noGrp="1"/>
          </p:cNvSpPr>
          <p:nvPr>
            <p:ph type="body" sz="half" idx="2"/>
          </p:nvPr>
        </p:nvSpPr>
        <p:spPr>
          <a:xfrm>
            <a:off x="1947720" y="3141406"/>
            <a:ext cx="5352732" cy="1548581"/>
          </a:xfrm>
        </p:spPr>
        <p:txBody>
          <a:bodyPr>
            <a:normAutofit/>
          </a:bodyPr>
          <a:lstStyle/>
          <a:p>
            <a:pPr>
              <a:lnSpc>
                <a:spcPct val="100000"/>
              </a:lnSpc>
              <a:spcBef>
                <a:spcPts val="0"/>
              </a:spcBef>
            </a:pPr>
            <a:r>
              <a:rPr lang="en-GB" sz="3200" b="1" dirty="0"/>
              <a:t>Vice Chancellor</a:t>
            </a:r>
            <a:br>
              <a:rPr lang="en-GB" sz="3200" b="1" dirty="0"/>
            </a:br>
            <a:r>
              <a:rPr lang="en-GB" sz="3200" b="1" dirty="0"/>
              <a:t>Lagos State University</a:t>
            </a:r>
            <a:endParaRPr lang="en-US" sz="3200" b="1" dirty="0"/>
          </a:p>
        </p:txBody>
      </p:sp>
      <p:sp>
        <p:nvSpPr>
          <p:cNvPr id="4" name="Slide Number Placeholder 3">
            <a:extLst>
              <a:ext uri="{FF2B5EF4-FFF2-40B4-BE49-F238E27FC236}">
                <a16:creationId xmlns:a16="http://schemas.microsoft.com/office/drawing/2014/main" id="{434A7D36-032C-424B-96FE-64A5DF0FFF3B}"/>
              </a:ext>
            </a:extLst>
          </p:cNvPr>
          <p:cNvSpPr>
            <a:spLocks noGrp="1"/>
          </p:cNvSpPr>
          <p:nvPr>
            <p:ph type="sldNum" sz="quarter" idx="12"/>
          </p:nvPr>
        </p:nvSpPr>
        <p:spPr>
          <a:xfrm rot="10800000" flipV="1">
            <a:off x="103239" y="6194618"/>
            <a:ext cx="737419" cy="545395"/>
          </a:xfrm>
        </p:spPr>
        <p:txBody>
          <a:bodyPr/>
          <a:lstStyle/>
          <a:p>
            <a:pPr algn="ctr"/>
            <a:fld id="{96CBF40F-42B0-834E-AC0F-7158D224619E}" type="slidenum">
              <a:rPr lang="en-US" b="1" smtClean="0">
                <a:solidFill>
                  <a:schemeClr val="tx1"/>
                </a:solidFill>
              </a:rPr>
              <a:pPr algn="ctr"/>
              <a:t>2</a:t>
            </a:fld>
            <a:endParaRPr lang="en-US" b="1" dirty="0">
              <a:solidFill>
                <a:schemeClr val="tx1"/>
              </a:solidFill>
            </a:endParaRPr>
          </a:p>
        </p:txBody>
      </p:sp>
      <p:pic>
        <p:nvPicPr>
          <p:cNvPr id="3" name="Picture 2">
            <a:extLst>
              <a:ext uri="{FF2B5EF4-FFF2-40B4-BE49-F238E27FC236}">
                <a16:creationId xmlns:a16="http://schemas.microsoft.com/office/drawing/2014/main" id="{8B2EB382-0BA9-41B9-8DAF-BBE1B573E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34786" y="3718732"/>
            <a:ext cx="2866453" cy="1898560"/>
          </a:xfrm>
          <a:prstGeom prst="rect">
            <a:avLst/>
          </a:prstGeom>
        </p:spPr>
      </p:pic>
      <p:pic>
        <p:nvPicPr>
          <p:cNvPr id="15" name="Picture 15">
            <a:extLst>
              <a:ext uri="{FF2B5EF4-FFF2-40B4-BE49-F238E27FC236}">
                <a16:creationId xmlns:a16="http://schemas.microsoft.com/office/drawing/2014/main" id="{2FC3B5C4-B6E8-6B46-8862-4BB6B7783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629" y="629702"/>
            <a:ext cx="4214519" cy="5471537"/>
          </a:xfrm>
          <a:prstGeom prst="rect">
            <a:avLst/>
          </a:prstGeom>
        </p:spPr>
      </p:pic>
    </p:spTree>
    <p:extLst>
      <p:ext uri="{BB962C8B-B14F-4D97-AF65-F5344CB8AC3E}">
        <p14:creationId xmlns:p14="http://schemas.microsoft.com/office/powerpoint/2010/main" val="215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left)">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6D2D-D117-B442-B95D-9EE4FD013ED3}"/>
              </a:ext>
            </a:extLst>
          </p:cNvPr>
          <p:cNvSpPr>
            <a:spLocks noGrp="1"/>
          </p:cNvSpPr>
          <p:nvPr>
            <p:ph type="ctrTitle"/>
          </p:nvPr>
        </p:nvSpPr>
        <p:spPr>
          <a:xfrm>
            <a:off x="2417779" y="802298"/>
            <a:ext cx="9454673" cy="2541431"/>
          </a:xfrm>
        </p:spPr>
        <p:txBody>
          <a:bodyPr/>
          <a:lstStyle/>
          <a:p>
            <a:r>
              <a:rPr lang="en-GB" b="1">
                <a:effectLst>
                  <a:glow rad="177800">
                    <a:schemeClr val="bg1"/>
                  </a:glow>
                </a:effectLst>
                <a:latin typeface="Georgia" panose="02040502050405020303" pitchFamily="18" charset="0"/>
              </a:rPr>
              <a:t>Moderator</a:t>
            </a:r>
            <a:endParaRPr lang="en-US" b="1" dirty="0">
              <a:effectLst>
                <a:glow rad="177800">
                  <a:schemeClr val="bg1"/>
                </a:glow>
              </a:effectLst>
              <a:latin typeface="Georgia" panose="02040502050405020303" pitchFamily="18" charset="0"/>
            </a:endParaRPr>
          </a:p>
        </p:txBody>
      </p:sp>
      <p:sp>
        <p:nvSpPr>
          <p:cNvPr id="3" name="Content Placeholder 2">
            <a:extLst>
              <a:ext uri="{FF2B5EF4-FFF2-40B4-BE49-F238E27FC236}">
                <a16:creationId xmlns:a16="http://schemas.microsoft.com/office/drawing/2014/main" id="{7897DA8C-1E45-954E-9AF3-9302259A3985}"/>
              </a:ext>
            </a:extLst>
          </p:cNvPr>
          <p:cNvSpPr>
            <a:spLocks noGrp="1"/>
          </p:cNvSpPr>
          <p:nvPr>
            <p:ph type="subTitle" idx="1"/>
          </p:nvPr>
        </p:nvSpPr>
        <p:spPr>
          <a:xfrm>
            <a:off x="2417780" y="3531204"/>
            <a:ext cx="8996454" cy="2541430"/>
          </a:xfrm>
        </p:spPr>
        <p:txBody>
          <a:bodyPr>
            <a:noAutofit/>
          </a:bodyPr>
          <a:lstStyle/>
          <a:p>
            <a:pPr algn="l">
              <a:lnSpc>
                <a:spcPct val="100000"/>
              </a:lnSpc>
            </a:pPr>
            <a:r>
              <a:rPr lang="en-US" sz="4000" b="1" dirty="0">
                <a:latin typeface="Georgia" panose="02040502050405020303" pitchFamily="18" charset="0"/>
              </a:rPr>
              <a:t>Professor Olumuyiwa Odusanya</a:t>
            </a:r>
          </a:p>
          <a:p>
            <a:pPr algn="l">
              <a:lnSpc>
                <a:spcPct val="100000"/>
              </a:lnSpc>
            </a:pPr>
            <a:r>
              <a:rPr lang="en-US" sz="4000" b="1" dirty="0">
                <a:latin typeface="Georgia" panose="02040502050405020303" pitchFamily="18" charset="0"/>
              </a:rPr>
              <a:t>Director</a:t>
            </a:r>
            <a:r>
              <a:rPr lang="en-GB" sz="4000" b="1" dirty="0">
                <a:latin typeface="Georgia" panose="02040502050405020303" pitchFamily="18" charset="0"/>
              </a:rPr>
              <a:t>, </a:t>
            </a:r>
            <a:r>
              <a:rPr lang="en-US" sz="4000" b="1" dirty="0">
                <a:latin typeface="Georgia" panose="02040502050405020303" pitchFamily="18" charset="0"/>
              </a:rPr>
              <a:t>Research &amp; Innova</a:t>
            </a:r>
            <a:r>
              <a:rPr lang="en-GB" sz="4000" b="1" dirty="0">
                <a:latin typeface="Georgia" panose="02040502050405020303" pitchFamily="18" charset="0"/>
              </a:rPr>
              <a:t>t</a:t>
            </a:r>
            <a:r>
              <a:rPr lang="en-US" sz="4000" b="1" dirty="0">
                <a:latin typeface="Georgia" panose="02040502050405020303" pitchFamily="18" charset="0"/>
              </a:rPr>
              <a:t>ion</a:t>
            </a:r>
          </a:p>
          <a:p>
            <a:pPr algn="l">
              <a:lnSpc>
                <a:spcPct val="100000"/>
              </a:lnSpc>
            </a:pPr>
            <a:r>
              <a:rPr lang="en-US" sz="4000" b="1" dirty="0">
                <a:latin typeface="Georgia" panose="02040502050405020303" pitchFamily="18" charset="0"/>
              </a:rPr>
              <a:t>Lagos State University</a:t>
            </a:r>
          </a:p>
          <a:p>
            <a:pPr>
              <a:lnSpc>
                <a:spcPct val="100000"/>
              </a:lnSpc>
            </a:pPr>
            <a:endParaRPr lang="en-US" sz="40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69C85DC5-1557-43E6-88AE-DEDD17757E82}"/>
              </a:ext>
            </a:extLst>
          </p:cNvPr>
          <p:cNvSpPr>
            <a:spLocks noGrp="1"/>
          </p:cNvSpPr>
          <p:nvPr>
            <p:ph type="sldNum" sz="quarter" idx="12"/>
          </p:nvPr>
        </p:nvSpPr>
        <p:spPr>
          <a:xfrm>
            <a:off x="0" y="6232254"/>
            <a:ext cx="811019" cy="503578"/>
          </a:xfrm>
        </p:spPr>
        <p:txBody>
          <a:bodyPr/>
          <a:lstStyle/>
          <a:p>
            <a:fld id="{96CBF40F-42B0-834E-AC0F-7158D224619E}" type="slidenum">
              <a:rPr lang="en-US" smtClean="0"/>
              <a:t>3</a:t>
            </a:fld>
            <a:endParaRPr lang="en-US" dirty="0"/>
          </a:p>
        </p:txBody>
      </p:sp>
      <p:pic>
        <p:nvPicPr>
          <p:cNvPr id="6" name="Picture 5">
            <a:extLst>
              <a:ext uri="{FF2B5EF4-FFF2-40B4-BE49-F238E27FC236}">
                <a16:creationId xmlns:a16="http://schemas.microsoft.com/office/drawing/2014/main" id="{23A70343-3E49-4694-8FD3-1CB39C2CB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342" y="49741"/>
            <a:ext cx="5534301" cy="2541431"/>
          </a:xfrm>
          <a:prstGeom prst="rect">
            <a:avLst/>
          </a:prstGeom>
        </p:spPr>
      </p:pic>
      <p:sp>
        <p:nvSpPr>
          <p:cNvPr id="8" name="TextBox 7">
            <a:extLst>
              <a:ext uri="{FF2B5EF4-FFF2-40B4-BE49-F238E27FC236}">
                <a16:creationId xmlns:a16="http://schemas.microsoft.com/office/drawing/2014/main" id="{237354B4-BCCF-4A78-82FF-EC1052BB20F1}"/>
              </a:ext>
            </a:extLst>
          </p:cNvPr>
          <p:cNvSpPr txBox="1"/>
          <p:nvPr/>
        </p:nvSpPr>
        <p:spPr>
          <a:xfrm>
            <a:off x="2027135" y="6360599"/>
            <a:ext cx="4654730" cy="307777"/>
          </a:xfrm>
          <a:prstGeom prst="rect">
            <a:avLst/>
          </a:prstGeom>
          <a:noFill/>
        </p:spPr>
        <p:txBody>
          <a:bodyPr wrap="square">
            <a:spAutoFit/>
          </a:bodyPr>
          <a:lstStyle/>
          <a:p>
            <a:pPr algn="ctr"/>
            <a:r>
              <a:rPr lang="en-GB" sz="1400" dirty="0">
                <a:solidFill>
                  <a:schemeClr val="bg1"/>
                </a:solidFill>
                <a:hlinkClick r:id="rId3">
                  <a:extLst>
                    <a:ext uri="{A12FA001-AC4F-418D-AE19-62706E023703}">
                      <ahyp:hlinkClr xmlns:ahyp="http://schemas.microsoft.com/office/drawing/2018/hyperlinkcolor" val="tx"/>
                    </a:ext>
                  </a:extLst>
                </a:hlinkClick>
              </a:rPr>
              <a:t>Image Source: https://www.ecowas.int/</a:t>
            </a:r>
            <a:endParaRPr lang="en-GB" sz="1400" dirty="0">
              <a:solidFill>
                <a:schemeClr val="bg1"/>
              </a:solidFill>
            </a:endParaRPr>
          </a:p>
        </p:txBody>
      </p:sp>
      <p:pic>
        <p:nvPicPr>
          <p:cNvPr id="10" name="Picture 9">
            <a:extLst>
              <a:ext uri="{FF2B5EF4-FFF2-40B4-BE49-F238E27FC236}">
                <a16:creationId xmlns:a16="http://schemas.microsoft.com/office/drawing/2014/main" id="{86C59520-E010-4FAE-80F2-67B6C28ACBA7}"/>
              </a:ext>
            </a:extLst>
          </p:cNvPr>
          <p:cNvPicPr>
            <a:picLocks noChangeAspect="1"/>
          </p:cNvPicPr>
          <p:nvPr/>
        </p:nvPicPr>
        <p:blipFill rotWithShape="1">
          <a:blip r:embed="rId4">
            <a:extLst>
              <a:ext uri="{28A0092B-C50C-407E-A947-70E740481C1C}">
                <a14:useLocalDpi xmlns:a14="http://schemas.microsoft.com/office/drawing/2010/main" val="0"/>
              </a:ext>
            </a:extLst>
          </a:blip>
          <a:srcRect l="4026" t="9195" r="18633" b="9125"/>
          <a:stretch/>
        </p:blipFill>
        <p:spPr>
          <a:xfrm>
            <a:off x="0" y="2591172"/>
            <a:ext cx="2364658" cy="33298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5475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8442-484C-A04D-A634-B8CE9B682500}"/>
              </a:ext>
            </a:extLst>
          </p:cNvPr>
          <p:cNvSpPr>
            <a:spLocks noGrp="1"/>
          </p:cNvSpPr>
          <p:nvPr>
            <p:ph type="title"/>
          </p:nvPr>
        </p:nvSpPr>
        <p:spPr/>
        <p:txBody>
          <a:bodyPr/>
          <a:lstStyle/>
          <a:p>
            <a:r>
              <a:rPr lang="en-GB" b="1"/>
              <a:t>5G Technology our focus: any harm, any benefit, any role in COVID-19</a:t>
            </a:r>
            <a:endParaRPr lang="en-US" b="1"/>
          </a:p>
        </p:txBody>
      </p:sp>
      <p:pic>
        <p:nvPicPr>
          <p:cNvPr id="4" name="Picture 4">
            <a:extLst>
              <a:ext uri="{FF2B5EF4-FFF2-40B4-BE49-F238E27FC236}">
                <a16:creationId xmlns:a16="http://schemas.microsoft.com/office/drawing/2014/main" id="{34C8827E-0B7C-7F48-848C-65035D503F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6797" y="1777999"/>
            <a:ext cx="7258425" cy="4416779"/>
          </a:xfrm>
        </p:spPr>
      </p:pic>
    </p:spTree>
    <p:extLst>
      <p:ext uri="{BB962C8B-B14F-4D97-AF65-F5344CB8AC3E}">
        <p14:creationId xmlns:p14="http://schemas.microsoft.com/office/powerpoint/2010/main" val="214779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9512-5CDB-D44E-A595-699293368376}"/>
              </a:ext>
            </a:extLst>
          </p:cNvPr>
          <p:cNvSpPr>
            <a:spLocks noGrp="1"/>
          </p:cNvSpPr>
          <p:nvPr>
            <p:ph type="title"/>
          </p:nvPr>
        </p:nvSpPr>
        <p:spPr>
          <a:xfrm>
            <a:off x="838200" y="365126"/>
            <a:ext cx="10515600" cy="890764"/>
          </a:xfrm>
        </p:spPr>
        <p:txBody>
          <a:bodyPr/>
          <a:lstStyle/>
          <a:p>
            <a:r>
              <a:rPr lang="en-GB" b="1"/>
              <a:t>5G. Introduction</a:t>
            </a:r>
            <a:endParaRPr lang="en-US" b="1"/>
          </a:p>
        </p:txBody>
      </p:sp>
      <p:sp>
        <p:nvSpPr>
          <p:cNvPr id="3" name="Picture Placeholder 2">
            <a:extLst>
              <a:ext uri="{FF2B5EF4-FFF2-40B4-BE49-F238E27FC236}">
                <a16:creationId xmlns:a16="http://schemas.microsoft.com/office/drawing/2014/main" id="{D5E45B11-F136-F941-A009-4AA6A7CD36E4}"/>
              </a:ext>
            </a:extLst>
          </p:cNvPr>
          <p:cNvSpPr>
            <a:spLocks noGrp="1"/>
          </p:cNvSpPr>
          <p:nvPr>
            <p:ph idx="1"/>
          </p:nvPr>
        </p:nvSpPr>
        <p:spPr>
          <a:xfrm>
            <a:off x="675922" y="1522236"/>
            <a:ext cx="10515600" cy="4630208"/>
          </a:xfrm>
        </p:spPr>
        <p:txBody>
          <a:bodyPr>
            <a:noAutofit/>
          </a:bodyPr>
          <a:lstStyle/>
          <a:p>
            <a:r>
              <a:rPr lang="en-GB" sz="3200" b="1" spc="-5">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GB" sz="3200" b="1" spc="-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completely new paradigm to the communications world with the potential to rapidly transform not only the mobile and smartphone industries, </a:t>
            </a:r>
          </a:p>
          <a:p>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fast revolution in mobile computing changes our work pattern, interactions and learning. </a:t>
            </a:r>
            <a:endPar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However, there is an increasing level of apprehension and uncertainty in relations to the 5G network which is daily sending anxiety in different parts of the world, with numerous conspiracy theories around the globe. </a:t>
            </a:r>
            <a:endPar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3200" b="1"/>
          </a:p>
        </p:txBody>
      </p:sp>
    </p:spTree>
    <p:extLst>
      <p:ext uri="{BB962C8B-B14F-4D97-AF65-F5344CB8AC3E}">
        <p14:creationId xmlns:p14="http://schemas.microsoft.com/office/powerpoint/2010/main" val="119383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9D63-0BA1-C343-B459-61D2D510C5B1}"/>
              </a:ext>
            </a:extLst>
          </p:cNvPr>
          <p:cNvSpPr>
            <a:spLocks noGrp="1"/>
          </p:cNvSpPr>
          <p:nvPr>
            <p:ph type="title"/>
          </p:nvPr>
        </p:nvSpPr>
        <p:spPr/>
        <p:txBody>
          <a:bodyPr/>
          <a:lstStyle/>
          <a:p>
            <a:r>
              <a:rPr lang="en-GB" b="1"/>
              <a:t>Objectives of Lecture</a:t>
            </a:r>
            <a:endParaRPr lang="en-US" b="1"/>
          </a:p>
        </p:txBody>
      </p:sp>
      <p:sp>
        <p:nvSpPr>
          <p:cNvPr id="3" name="Content Placeholder 2">
            <a:extLst>
              <a:ext uri="{FF2B5EF4-FFF2-40B4-BE49-F238E27FC236}">
                <a16:creationId xmlns:a16="http://schemas.microsoft.com/office/drawing/2014/main" id="{E608F0E5-868F-8A4E-B770-CCE3532CE03D}"/>
              </a:ext>
            </a:extLst>
          </p:cNvPr>
          <p:cNvSpPr>
            <a:spLocks noGrp="1"/>
          </p:cNvSpPr>
          <p:nvPr>
            <p:ph idx="1"/>
          </p:nvPr>
        </p:nvSpPr>
        <p:spPr/>
        <p:txBody>
          <a:bodyPr>
            <a:normAutofit/>
          </a:bodyPr>
          <a:lstStyle/>
          <a:p>
            <a:r>
              <a:rPr lang="en-GB"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ntends to identify 5G as the next logical step in the development of GSM technology </a:t>
            </a:r>
            <a:endPar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 </a:t>
            </a: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bridge knowledge-gap of the misconceptions and truth regarding the network framework of fifth-generation technology</a:t>
            </a:r>
            <a:r>
              <a:rPr lang="en-GB"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aetiology of COVID-19 pandemic</a:t>
            </a:r>
            <a:endParaRPr lang="en-GB" sz="32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7636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7363-D49F-2B48-B77B-F22EDDA937F0}"/>
              </a:ext>
            </a:extLst>
          </p:cNvPr>
          <p:cNvSpPr>
            <a:spLocks noGrp="1"/>
          </p:cNvSpPr>
          <p:nvPr>
            <p:ph type="title"/>
          </p:nvPr>
        </p:nvSpPr>
        <p:spPr/>
        <p:txBody>
          <a:bodyPr/>
          <a:lstStyle/>
          <a:p>
            <a:r>
              <a:rPr lang="en-GB" b="1"/>
              <a:t>SPEAKERS AND TOPICS</a:t>
            </a:r>
            <a:endParaRPr lang="en-US" b="1"/>
          </a:p>
        </p:txBody>
      </p:sp>
    </p:spTree>
    <p:extLst>
      <p:ext uri="{BB962C8B-B14F-4D97-AF65-F5344CB8AC3E}">
        <p14:creationId xmlns:p14="http://schemas.microsoft.com/office/powerpoint/2010/main" val="77702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AD9D-5EBC-1E41-98DA-37A389A7948E}"/>
              </a:ext>
            </a:extLst>
          </p:cNvPr>
          <p:cNvSpPr>
            <a:spLocks noGrp="1"/>
          </p:cNvSpPr>
          <p:nvPr>
            <p:ph type="title"/>
          </p:nvPr>
        </p:nvSpPr>
        <p:spPr/>
        <p:txBody>
          <a:bodyPr>
            <a:noAutofit/>
          </a:bodyPr>
          <a:lstStyle/>
          <a:p>
            <a:br>
              <a:rPr lang="en-GB" sz="3600" b="1">
                <a:effectLst/>
                <a:latin typeface="Times New Roman" panose="02020603050405020304" pitchFamily="18" charset="0"/>
                <a:ea typeface="Calibri" panose="020F0502020204030204" pitchFamily="34" charset="0"/>
                <a:cs typeface="Times New Roman" panose="02020603050405020304" pitchFamily="18" charset="0"/>
              </a:rPr>
            </a:br>
            <a:r>
              <a:rPr lang="en-US" sz="3600" b="1">
                <a:effectLst/>
                <a:latin typeface="Times New Roman" panose="02020603050405020304" pitchFamily="18" charset="0"/>
                <a:ea typeface="Calibri" panose="020F0502020204030204" pitchFamily="34" charset="0"/>
                <a:cs typeface="Times New Roman" panose="02020603050405020304" pitchFamily="18" charset="0"/>
              </a:rPr>
              <a:t>The place of 5G in the electromagnetic spectrum by Prof. Balogun F.A. Director, Radiation Monitoring and Protection Services.</a:t>
            </a:r>
            <a:br>
              <a:rPr lang="en-GB" sz="3600">
                <a:effectLst/>
                <a:latin typeface="Calibri" panose="020F0502020204030204" pitchFamily="34" charset="0"/>
                <a:ea typeface="Calibri" panose="020F0502020204030204" pitchFamily="34" charset="0"/>
                <a:cs typeface="Times New Roman" panose="02020603050405020304" pitchFamily="18" charset="0"/>
              </a:rPr>
            </a:br>
            <a:endParaRPr lang="en-US" sz="3600"/>
          </a:p>
        </p:txBody>
      </p:sp>
      <p:sp>
        <p:nvSpPr>
          <p:cNvPr id="3" name="Content Placeholder 2">
            <a:extLst>
              <a:ext uri="{FF2B5EF4-FFF2-40B4-BE49-F238E27FC236}">
                <a16:creationId xmlns:a16="http://schemas.microsoft.com/office/drawing/2014/main" id="{E1DFAA60-F622-CB4D-9B7C-4868F136BC33}"/>
              </a:ext>
            </a:extLst>
          </p:cNvPr>
          <p:cNvSpPr>
            <a:spLocks noGrp="1"/>
          </p:cNvSpPr>
          <p:nvPr>
            <p:ph idx="1"/>
          </p:nvPr>
        </p:nvSpPr>
        <p:spPr>
          <a:xfrm>
            <a:off x="838200" y="2095499"/>
            <a:ext cx="10515600" cy="4081463"/>
          </a:xfrm>
        </p:spPr>
        <p:txBody>
          <a:bodyPr>
            <a:normAutofit/>
          </a:bodyPr>
          <a:lstStyle/>
          <a:p>
            <a:r>
              <a:rPr lang="en-GB" sz="3200" b="1">
                <a:effectLst/>
                <a:latin typeface="Times New Roman" panose="02020603050405020304" pitchFamily="18" charset="0"/>
                <a:ea typeface="Calibri" panose="020F0502020204030204" pitchFamily="34" charset="0"/>
                <a:cs typeface="SimSun" panose="02010600030101010101" pitchFamily="2" charset="-122"/>
              </a:rPr>
              <a:t>Professor Balogun became a Professor of Physics in 2002.</a:t>
            </a:r>
          </a:p>
          <a:p>
            <a:r>
              <a:rPr lang="en-GB" sz="3200" b="1">
                <a:effectLst/>
                <a:latin typeface="Times New Roman" panose="02020603050405020304" pitchFamily="18" charset="0"/>
                <a:ea typeface="Calibri" panose="020F0502020204030204" pitchFamily="34" charset="0"/>
                <a:cs typeface="SimSun" panose="02010600030101010101" pitchFamily="2" charset="-122"/>
              </a:rPr>
              <a:t> He was the pioneer Director/CEO of the National Institute of Radiation Protection and Research, University of Ibadan between 2005 to 2012. </a:t>
            </a:r>
          </a:p>
          <a:p>
            <a:r>
              <a:rPr lang="en-GB" sz="3200" b="1">
                <a:effectLst/>
                <a:latin typeface="Times New Roman" panose="02020603050405020304" pitchFamily="18" charset="0"/>
                <a:ea typeface="Calibri" panose="020F0502020204030204" pitchFamily="34" charset="0"/>
                <a:cs typeface="SimSun" panose="02010600030101010101" pitchFamily="2" charset="-122"/>
              </a:rPr>
              <a:t>He has served on several Expert Missions. </a:t>
            </a:r>
          </a:p>
          <a:p>
            <a:r>
              <a:rPr lang="en-GB" sz="3200" b="1">
                <a:effectLst/>
                <a:latin typeface="Times New Roman" panose="02020603050405020304" pitchFamily="18" charset="0"/>
                <a:ea typeface="Calibri" panose="020F0502020204030204" pitchFamily="34" charset="0"/>
                <a:cs typeface="SimSun" panose="02010600030101010101" pitchFamily="2" charset="-122"/>
              </a:rPr>
              <a:t>He is currently on Sabbatical at the Lagos State University Radiation  Monitoring and Protection Services.</a:t>
            </a:r>
            <a:endParaRPr lang="en-GB" sz="3200" b="1">
              <a:effectLst/>
              <a:latin typeface="Calibri" panose="020F0502020204030204" pitchFamily="34" charset="0"/>
              <a:ea typeface="Calibri" panose="020F0502020204030204" pitchFamily="34" charset="0"/>
              <a:cs typeface="SimSun" panose="02010600030101010101" pitchFamily="2" charset="-122"/>
            </a:endParaRPr>
          </a:p>
          <a:p>
            <a:endParaRPr lang="en-US" sz="3200" b="1"/>
          </a:p>
        </p:txBody>
      </p:sp>
    </p:spTree>
    <p:extLst>
      <p:ext uri="{BB962C8B-B14F-4D97-AF65-F5344CB8AC3E}">
        <p14:creationId xmlns:p14="http://schemas.microsoft.com/office/powerpoint/2010/main" val="240073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8649-2C39-0248-AB7E-3BAD6F000CB4}"/>
              </a:ext>
            </a:extLst>
          </p:cNvPr>
          <p:cNvSpPr>
            <a:spLocks noGrp="1"/>
          </p:cNvSpPr>
          <p:nvPr>
            <p:ph type="title"/>
          </p:nvPr>
        </p:nvSpPr>
        <p:spPr>
          <a:xfrm>
            <a:off x="838200" y="365125"/>
            <a:ext cx="10515600" cy="1815042"/>
          </a:xfrm>
        </p:spPr>
        <p:txBody>
          <a:bodyPr>
            <a:noAutofit/>
          </a:bodyPr>
          <a:lstStyle/>
          <a:p>
            <a:br>
              <a:rPr lang="en-GB" sz="3600" b="1">
                <a:effectLst/>
                <a:latin typeface="Times New Roman" panose="02020603050405020304" pitchFamily="18" charset="0"/>
                <a:ea typeface="Calibri" panose="020F0502020204030204" pitchFamily="34" charset="0"/>
                <a:cs typeface="Times New Roman" panose="02020603050405020304" pitchFamily="18" charset="0"/>
              </a:rPr>
            </a:br>
            <a:r>
              <a:rPr lang="en-US" sz="3600" b="1">
                <a:effectLst/>
                <a:latin typeface="Times New Roman" panose="02020603050405020304" pitchFamily="18" charset="0"/>
                <a:ea typeface="Calibri" panose="020F0502020204030204" pitchFamily="34" charset="0"/>
                <a:cs typeface="Times New Roman" panose="02020603050405020304" pitchFamily="18" charset="0"/>
              </a:rPr>
              <a:t>Understanding the Technical Framework of the 5G Network by Dr  Toyin Enikuomehin. Head of Department, Computer Science.</a:t>
            </a:r>
            <a:br>
              <a:rPr lang="en-GB" sz="3600" b="1">
                <a:effectLst/>
                <a:latin typeface="Calibri" panose="020F0502020204030204" pitchFamily="34" charset="0"/>
                <a:ea typeface="Calibri" panose="020F0502020204030204" pitchFamily="34" charset="0"/>
                <a:cs typeface="Times New Roman" panose="02020603050405020304" pitchFamily="18" charset="0"/>
              </a:rPr>
            </a:br>
            <a:endParaRPr lang="en-US" sz="3600" b="1"/>
          </a:p>
        </p:txBody>
      </p:sp>
      <p:sp>
        <p:nvSpPr>
          <p:cNvPr id="3" name="Content Placeholder 2">
            <a:extLst>
              <a:ext uri="{FF2B5EF4-FFF2-40B4-BE49-F238E27FC236}">
                <a16:creationId xmlns:a16="http://schemas.microsoft.com/office/drawing/2014/main" id="{44A7C2EF-D68F-CE41-815F-B759199D091B}"/>
              </a:ext>
            </a:extLst>
          </p:cNvPr>
          <p:cNvSpPr>
            <a:spLocks noGrp="1"/>
          </p:cNvSpPr>
          <p:nvPr>
            <p:ph idx="1"/>
          </p:nvPr>
        </p:nvSpPr>
        <p:spPr>
          <a:xfrm>
            <a:off x="838200" y="2420055"/>
            <a:ext cx="10515600" cy="3756907"/>
          </a:xfrm>
        </p:spPr>
        <p:txBody>
          <a:bodyPr>
            <a:noAutofit/>
          </a:bodyPr>
          <a:lstStyle/>
          <a:p>
            <a:r>
              <a:rPr lang="en-GB" sz="2400" b="1"/>
              <a:t>DR. Toyin Enikuomehin </a:t>
            </a:r>
            <a:r>
              <a:rPr lang="en-GB" sz="2400" b="1">
                <a:latin typeface="Book Antiqua" panose="02040602050305030304" pitchFamily="18" charset="0"/>
                <a:cs typeface="Times New Roman" panose="02020603050405020304" pitchFamily="18" charset="0"/>
              </a:rPr>
              <a:t>is </a:t>
            </a:r>
            <a:r>
              <a:rPr lang="en-US" sz="2400" b="1">
                <a:effectLst/>
                <a:latin typeface="Book Antiqua" panose="02040602050305030304" pitchFamily="18" charset="0"/>
                <a:ea typeface="Calibri" panose="020F0502020204030204" pitchFamily="34" charset="0"/>
                <a:cs typeface="Times New Roman" panose="02020603050405020304" pitchFamily="18" charset="0"/>
              </a:rPr>
              <a:t> an experienced network deployment professional whose research interest span over a number of areas, including natural language processing, information retrieval, Networking, Internet of everyThing (IoT) and recently computer vision.  </a:t>
            </a:r>
            <a:endParaRPr lang="en-GB" sz="2400" b="1">
              <a:effectLst/>
              <a:latin typeface="Book Antiqua" panose="02040602050305030304" pitchFamily="18" charset="0"/>
              <a:ea typeface="Calibri" panose="020F0502020204030204" pitchFamily="34" charset="0"/>
              <a:cs typeface="Times New Roman" panose="02020603050405020304" pitchFamily="18" charset="0"/>
            </a:endParaRPr>
          </a:p>
          <a:p>
            <a:r>
              <a:rPr lang="en-US" sz="2400" b="1">
                <a:effectLst/>
                <a:latin typeface="Book Antiqua" panose="02040602050305030304" pitchFamily="18" charset="0"/>
                <a:ea typeface="Calibri" panose="020F0502020204030204" pitchFamily="34" charset="0"/>
                <a:cs typeface="Times New Roman" panose="02020603050405020304" pitchFamily="18" charset="0"/>
              </a:rPr>
              <a:t>He is a member of many reputable organizations and Chairs the Africa cohort of the IR subgroup of the British Computer Society.  </a:t>
            </a:r>
            <a:endParaRPr lang="en-GB" sz="2400" b="1">
              <a:effectLst/>
              <a:latin typeface="Book Antiqua" panose="02040602050305030304" pitchFamily="18" charset="0"/>
              <a:ea typeface="Calibri" panose="020F0502020204030204" pitchFamily="34" charset="0"/>
              <a:cs typeface="Times New Roman" panose="02020603050405020304" pitchFamily="18" charset="0"/>
            </a:endParaRPr>
          </a:p>
          <a:p>
            <a:r>
              <a:rPr lang="en-US" sz="2400" b="1">
                <a:effectLst/>
                <a:latin typeface="Book Antiqua" panose="02040602050305030304" pitchFamily="18" charset="0"/>
                <a:ea typeface="Calibri" panose="020F0502020204030204" pitchFamily="34" charset="0"/>
                <a:cs typeface="Times New Roman" panose="02020603050405020304" pitchFamily="18" charset="0"/>
              </a:rPr>
              <a:t>Enikuomehin has been involved in several deployment of internet infrastructure within and outside the University, </a:t>
            </a:r>
            <a:endParaRPr lang="en-GB" sz="2400" b="1">
              <a:effectLst/>
              <a:latin typeface="Book Antiqua" panose="02040602050305030304" pitchFamily="18" charset="0"/>
              <a:ea typeface="Calibri" panose="020F0502020204030204" pitchFamily="34" charset="0"/>
              <a:cs typeface="Times New Roman" panose="02020603050405020304" pitchFamily="18" charset="0"/>
            </a:endParaRPr>
          </a:p>
          <a:p>
            <a:endParaRPr lang="en-US" sz="2400" b="1"/>
          </a:p>
        </p:txBody>
      </p:sp>
    </p:spTree>
    <p:extLst>
      <p:ext uri="{BB962C8B-B14F-4D97-AF65-F5344CB8AC3E}">
        <p14:creationId xmlns:p14="http://schemas.microsoft.com/office/powerpoint/2010/main" val="4217641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Chairman Professor Olanrewaju A. FAGBOHUN PhD, SAN National Productivity Merit Award Winner, 2019</vt:lpstr>
      <vt:lpstr>Moderator</vt:lpstr>
      <vt:lpstr>5G Technology our focus: any harm, any benefit, any role in COVID-19</vt:lpstr>
      <vt:lpstr>5G. Introduction</vt:lpstr>
      <vt:lpstr>Objectives of Lecture</vt:lpstr>
      <vt:lpstr>SPEAKERS AND TOPICS</vt:lpstr>
      <vt:lpstr> The place of 5G in the electromagnetic spectrum by Prof. Balogun F.A. Director, Radiation Monitoring and Protection Services. </vt:lpstr>
      <vt:lpstr> Understanding the Technical Framework of the 5G Network by Dr  Toyin Enikuomehin. Head of Department, Computer Science. </vt:lpstr>
      <vt:lpstr>5G Communication: The next step in human technological advancement by Mr Shina Badaru. Founder, Technology Times Limited. </vt:lpstr>
      <vt:lpstr> Communication Networks and Human Health: An Overview by Prof. Farai I.P. Professor of Radiation and Health Physics. </vt:lpstr>
      <vt:lpstr>Ground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olumuyiwa Odusanya</dc:creator>
  <cp:lastModifiedBy>olumuyiwa Odusanya</cp:lastModifiedBy>
  <cp:revision>8</cp:revision>
  <dcterms:created xsi:type="dcterms:W3CDTF">2020-05-21T10:05:44Z</dcterms:created>
  <dcterms:modified xsi:type="dcterms:W3CDTF">2020-05-28T11:00:05Z</dcterms:modified>
</cp:coreProperties>
</file>